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slide" Target="/ppt/slides/slide3.xml"/><Relationship Id="rId11" Type="http://schemas.openxmlformats.org/officeDocument/2006/relationships/slide" Target="/ppt/slides/slide9.xml"/><Relationship Id="rId10" Type="http://schemas.openxmlformats.org/officeDocument/2006/relationships/slide" Target="/ppt/slides/slide8.xml"/><Relationship Id="rId12" Type="http://schemas.openxmlformats.org/officeDocument/2006/relationships/image" Target="../media/image9.png"/><Relationship Id="rId9" Type="http://schemas.openxmlformats.org/officeDocument/2006/relationships/slide" Target="/ppt/slides/slide7.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5.xml"/><Relationship Id="rId8"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slide" Target="/ppt/slides/slide2.xml"/><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5240" r="6111" t="0"/>
          <a:stretch/>
        </p:blipFill>
        <p:spPr>
          <a:xfrm>
            <a:off x="0" y="0"/>
            <a:ext cx="9144000" cy="6871094"/>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2051720" y="5661248"/>
            <a:ext cx="5383213" cy="858838"/>
          </a:xfrm>
          <a:prstGeom prst="rect">
            <a:avLst/>
          </a:prstGeom>
          <a:noFill/>
          <a:ln>
            <a:noFill/>
          </a:ln>
        </p:spPr>
      </p:pic>
      <p:pic>
        <p:nvPicPr>
          <p:cNvPr id="86" name="Google Shape;86;p13"/>
          <p:cNvPicPr preferRelativeResize="0"/>
          <p:nvPr/>
        </p:nvPicPr>
        <p:blipFill rotWithShape="1">
          <a:blip r:embed="rId5">
            <a:alphaModFix/>
          </a:blip>
          <a:srcRect b="0" l="0" r="0" t="0"/>
          <a:stretch/>
        </p:blipFill>
        <p:spPr>
          <a:xfrm>
            <a:off x="2250157" y="2132856"/>
            <a:ext cx="4986337" cy="237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22"/>
          <p:cNvPicPr preferRelativeResize="0"/>
          <p:nvPr>
            <p:ph idx="1" type="body"/>
          </p:nvPr>
        </p:nvPicPr>
        <p:blipFill rotWithShape="1">
          <a:blip r:embed="rId3">
            <a:alphaModFix/>
          </a:blip>
          <a:srcRect b="0" l="0" r="0" t="0"/>
          <a:stretch/>
        </p:blipFill>
        <p:spPr>
          <a:xfrm>
            <a:off x="251520" y="476672"/>
            <a:ext cx="8676456" cy="5877272"/>
          </a:xfrm>
          <a:prstGeom prst="rect">
            <a:avLst/>
          </a:prstGeom>
          <a:noFill/>
          <a:ln>
            <a:noFill/>
          </a:ln>
        </p:spPr>
      </p:pic>
      <p:pic>
        <p:nvPicPr>
          <p:cNvPr id="273" name="Google Shape;273;p22"/>
          <p:cNvPicPr preferRelativeResize="0"/>
          <p:nvPr/>
        </p:nvPicPr>
        <p:blipFill rotWithShape="1">
          <a:blip r:embed="rId4">
            <a:alphaModFix/>
          </a:blip>
          <a:srcRect b="0" l="0" r="0" t="0"/>
          <a:stretch/>
        </p:blipFill>
        <p:spPr>
          <a:xfrm>
            <a:off x="2557105" y="548680"/>
            <a:ext cx="4035425" cy="16335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92" name="Google Shape;92;p14"/>
          <p:cNvGrpSpPr/>
          <p:nvPr/>
        </p:nvGrpSpPr>
        <p:grpSpPr>
          <a:xfrm>
            <a:off x="457200" y="1600200"/>
            <a:ext cx="8229599" cy="4525963"/>
            <a:chOff x="0" y="0"/>
            <a:chExt cx="8229599" cy="4525963"/>
          </a:xfrm>
        </p:grpSpPr>
        <p:cxnSp>
          <p:nvCxnSpPr>
            <p:cNvPr id="93" name="Google Shape;93;p14"/>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94" name="Google Shape;94;p14"/>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b="0" i="0" sz="3800" u="none" cap="none" strike="noStrike">
                <a:solidFill>
                  <a:schemeClr val="dk1"/>
                </a:solidFill>
                <a:latin typeface="Calibri"/>
                <a:ea typeface="Calibri"/>
                <a:cs typeface="Calibri"/>
                <a:sym typeface="Calibri"/>
              </a:endParaRPr>
            </a:p>
          </p:txBody>
        </p:sp>
        <p:sp>
          <p:nvSpPr>
            <p:cNvPr id="96" name="Google Shape;96;p14"/>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b="0" i="0" sz="6500" u="none" cap="none" strike="noStrike">
                <a:solidFill>
                  <a:schemeClr val="dk1"/>
                </a:solidFill>
                <a:latin typeface="Calibri"/>
                <a:ea typeface="Calibri"/>
                <a:cs typeface="Calibri"/>
                <a:sym typeface="Calibri"/>
              </a:endParaRPr>
            </a:p>
          </p:txBody>
        </p:sp>
        <p:cxnSp>
          <p:nvCxnSpPr>
            <p:cNvPr id="98" name="Google Shape;98;p14"/>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99" name="Google Shape;99;p14"/>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b="0" i="0" sz="6500" u="none" cap="none" strike="noStrike">
                <a:solidFill>
                  <a:schemeClr val="dk1"/>
                </a:solidFill>
                <a:latin typeface="Calibri"/>
                <a:ea typeface="Calibri"/>
                <a:cs typeface="Calibri"/>
                <a:sym typeface="Calibri"/>
              </a:endParaRPr>
            </a:p>
          </p:txBody>
        </p:sp>
        <p:cxnSp>
          <p:nvCxnSpPr>
            <p:cNvPr id="101" name="Google Shape;101;p14"/>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02" name="Google Shape;102;p14"/>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b="0" i="0" sz="6500" u="none" cap="none" strike="noStrike">
                <a:solidFill>
                  <a:schemeClr val="dk1"/>
                </a:solidFill>
                <a:latin typeface="Calibri"/>
                <a:ea typeface="Calibri"/>
                <a:cs typeface="Calibri"/>
                <a:sym typeface="Calibri"/>
              </a:endParaRPr>
            </a:p>
          </p:txBody>
        </p:sp>
        <p:cxnSp>
          <p:nvCxnSpPr>
            <p:cNvPr id="104" name="Google Shape;104;p14"/>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105" name="Google Shape;105;p14"/>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106" name="Google Shape;106;p14">
            <a:hlinkClick action="ppaction://hlinksldjump" r:id="rId4"/>
          </p:cNvPr>
          <p:cNvSpPr/>
          <p:nvPr/>
        </p:nvSpPr>
        <p:spPr>
          <a:xfrm>
            <a:off x="234348" y="1967857"/>
            <a:ext cx="2841578" cy="461665"/>
          </a:xfrm>
          <a:prstGeom prst="rect">
            <a:avLst/>
          </a:prstGeom>
          <a:solidFill>
            <a:srgbClr val="B6DDE7"/>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1" lang="ru-RU" sz="2400" u="none" cap="none" strike="noStrike">
                <a:solidFill>
                  <a:schemeClr val="dk1"/>
                </a:solidFill>
                <a:latin typeface="Arial"/>
                <a:ea typeface="Arial"/>
                <a:cs typeface="Arial"/>
                <a:sym typeface="Arial"/>
              </a:rPr>
              <a:t>1.Теорія дизайну</a:t>
            </a:r>
            <a:endParaRPr i="1" sz="2400">
              <a:solidFill>
                <a:schemeClr val="dk1"/>
              </a:solidFill>
              <a:latin typeface="Arial"/>
              <a:ea typeface="Arial"/>
              <a:cs typeface="Arial"/>
              <a:sym typeface="Arial"/>
            </a:endParaRPr>
          </a:p>
        </p:txBody>
      </p:sp>
      <p:sp>
        <p:nvSpPr>
          <p:cNvPr id="107" name="Google Shape;107;p14">
            <a:hlinkClick action="ppaction://hlinksldjump" r:id="rId5"/>
          </p:cNvPr>
          <p:cNvSpPr/>
          <p:nvPr/>
        </p:nvSpPr>
        <p:spPr>
          <a:xfrm>
            <a:off x="925424" y="2721927"/>
            <a:ext cx="5590792" cy="461665"/>
          </a:xfrm>
          <a:prstGeom prst="rect">
            <a:avLst/>
          </a:prstGeom>
          <a:solidFill>
            <a:srgbClr val="F6F686"/>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2.Де використовується веб дизайн</a:t>
            </a:r>
            <a:endParaRPr i="1" sz="2400">
              <a:solidFill>
                <a:schemeClr val="dk1"/>
              </a:solidFill>
              <a:latin typeface="Arial"/>
              <a:ea typeface="Arial"/>
              <a:cs typeface="Arial"/>
              <a:sym typeface="Arial"/>
            </a:endParaRPr>
          </a:p>
        </p:txBody>
      </p:sp>
      <p:sp>
        <p:nvSpPr>
          <p:cNvPr id="108" name="Google Shape;108;p14">
            <a:hlinkClick action="ppaction://hlinksldjump" r:id="rId6"/>
          </p:cNvPr>
          <p:cNvSpPr/>
          <p:nvPr/>
        </p:nvSpPr>
        <p:spPr>
          <a:xfrm>
            <a:off x="1690792" y="3455757"/>
            <a:ext cx="6840760" cy="3046988"/>
          </a:xfrm>
          <a:prstGeom prst="rect">
            <a:avLst/>
          </a:prstGeom>
          <a:solidFill>
            <a:srgbClr val="F2DADA"/>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3. Правила веб дизайну</a:t>
            </a:r>
            <a:endParaRPr i="1"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i="1" lang="ru-RU" sz="2400" u="sng">
                <a:solidFill>
                  <a:schemeClr val="hlink"/>
                </a:solidFill>
                <a:latin typeface="Arial"/>
                <a:ea typeface="Arial"/>
                <a:cs typeface="Arial"/>
                <a:sym typeface="Arial"/>
                <a:hlinkClick action="ppaction://hlinksldjump" r:id="rId7"/>
              </a:rPr>
              <a:t>Правило 7+2</a:t>
            </a:r>
            <a:endParaRPr i="1"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i="1" lang="ru-RU" sz="2400" u="sng">
                <a:solidFill>
                  <a:schemeClr val="hlink"/>
                </a:solidFill>
                <a:latin typeface="Arial"/>
                <a:ea typeface="Arial"/>
                <a:cs typeface="Arial"/>
                <a:sym typeface="Arial"/>
                <a:hlinkClick action="ppaction://hlinksldjump" r:id="rId8"/>
              </a:rPr>
              <a:t>Правило 2-х секунд і 3-х кліків</a:t>
            </a:r>
            <a:endParaRPr i="1"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i="1" lang="ru-RU" sz="2400" u="sng">
                <a:solidFill>
                  <a:schemeClr val="hlink"/>
                </a:solidFill>
                <a:latin typeface="Arial"/>
                <a:ea typeface="Arial"/>
                <a:cs typeface="Arial"/>
                <a:sym typeface="Arial"/>
                <a:hlinkClick action="ppaction://hlinksldjump" r:id="rId9"/>
              </a:rPr>
              <a:t>Правило 80/20 (Принцип Парето)/Правило Фіттса</a:t>
            </a:r>
            <a:endParaRPr i="1"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i="1" lang="ru-RU" sz="2400" u="sng">
                <a:solidFill>
                  <a:schemeClr val="hlink"/>
                </a:solidFill>
                <a:latin typeface="Arial"/>
                <a:ea typeface="Arial"/>
                <a:cs typeface="Arial"/>
                <a:sym typeface="Arial"/>
                <a:hlinkClick action="ppaction://hlinksldjump" r:id="rId10"/>
              </a:rPr>
              <a:t>Вісім золотих правил для розробників інтерфейсів</a:t>
            </a:r>
            <a:endParaRPr i="1" sz="24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i="1" lang="ru-RU" sz="2400" u="sng">
                <a:solidFill>
                  <a:schemeClr val="hlink"/>
                </a:solidFill>
                <a:latin typeface="Arial"/>
                <a:ea typeface="Arial"/>
                <a:cs typeface="Arial"/>
                <a:sym typeface="Arial"/>
                <a:hlinkClick action="ppaction://hlinksldjump" r:id="rId11"/>
              </a:rPr>
              <a:t>Задоволеність/Перевернута піраміда</a:t>
            </a:r>
            <a:endParaRPr i="1" sz="2400">
              <a:solidFill>
                <a:schemeClr val="dk1"/>
              </a:solidFill>
              <a:latin typeface="Arial"/>
              <a:ea typeface="Arial"/>
              <a:cs typeface="Arial"/>
              <a:sym typeface="Arial"/>
            </a:endParaRPr>
          </a:p>
        </p:txBody>
      </p:sp>
      <p:sp>
        <p:nvSpPr>
          <p:cNvPr id="109" name="Google Shape;109;p14"/>
          <p:cNvSpPr/>
          <p:nvPr/>
        </p:nvSpPr>
        <p:spPr>
          <a:xfrm>
            <a:off x="3081989" y="1564343"/>
            <a:ext cx="34342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rgbClr val="5F497A"/>
                </a:solidFill>
                <a:latin typeface="Calibri"/>
                <a:ea typeface="Calibri"/>
                <a:cs typeface="Calibri"/>
                <a:sym typeface="Calibri"/>
              </a:rPr>
              <a:t>(із гіперпосиланням на слайди)</a:t>
            </a:r>
            <a:endParaRPr b="1" i="1" sz="1800">
              <a:solidFill>
                <a:srgbClr val="5F497A"/>
              </a:solidFill>
              <a:latin typeface="Calibri"/>
              <a:ea typeface="Calibri"/>
              <a:cs typeface="Calibri"/>
              <a:sym typeface="Calibri"/>
            </a:endParaRPr>
          </a:p>
        </p:txBody>
      </p:sp>
      <p:pic>
        <p:nvPicPr>
          <p:cNvPr id="110" name="Google Shape;110;p14"/>
          <p:cNvPicPr preferRelativeResize="0"/>
          <p:nvPr/>
        </p:nvPicPr>
        <p:blipFill rotWithShape="1">
          <a:blip r:embed="rId12">
            <a:alphaModFix/>
          </a:blip>
          <a:srcRect b="0" l="0" r="0" t="0"/>
          <a:stretch/>
        </p:blipFill>
        <p:spPr>
          <a:xfrm>
            <a:off x="3044371" y="330300"/>
            <a:ext cx="3200400" cy="160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16" name="Google Shape;116;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117" name="Google Shape;117;p15"/>
          <p:cNvPicPr preferRelativeResize="0"/>
          <p:nvPr/>
        </p:nvPicPr>
        <p:blipFill rotWithShape="1">
          <a:blip r:embed="rId3">
            <a:alphaModFix/>
          </a:blip>
          <a:srcRect b="0" l="0" r="0" t="0"/>
          <a:stretch/>
        </p:blipFill>
        <p:spPr>
          <a:xfrm>
            <a:off x="-43947" y="-53515"/>
            <a:ext cx="9361040" cy="6911515"/>
          </a:xfrm>
          <a:prstGeom prst="rect">
            <a:avLst/>
          </a:prstGeom>
          <a:noFill/>
          <a:ln>
            <a:noFill/>
          </a:ln>
        </p:spPr>
      </p:pic>
      <p:sp>
        <p:nvSpPr>
          <p:cNvPr id="118" name="Google Shape;118;p15"/>
          <p:cNvSpPr/>
          <p:nvPr/>
        </p:nvSpPr>
        <p:spPr>
          <a:xfrm>
            <a:off x="151575" y="1424432"/>
            <a:ext cx="4964584" cy="2031325"/>
          </a:xfrm>
          <a:prstGeom prst="rect">
            <a:avLst/>
          </a:prstGeom>
          <a:solidFill>
            <a:srgbClr val="F6F686"/>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Calibri"/>
                <a:ea typeface="Calibri"/>
                <a:cs typeface="Calibri"/>
                <a:sym typeface="Calibri"/>
              </a:rPr>
              <a:t>Диза́йн</a:t>
            </a:r>
            <a:r>
              <a:rPr lang="ru-RU" sz="1800">
                <a:solidFill>
                  <a:schemeClr val="dk1"/>
                </a:solidFill>
                <a:latin typeface="Calibri"/>
                <a:ea typeface="Calibri"/>
                <a:cs typeface="Calibri"/>
                <a:sym typeface="Calibri"/>
              </a:rPr>
              <a:t> — це творчий метод, процес і результат художньо-технічного проєктування промислових виробів, їхніх комплексів і систем, орієнтований на досягнення найповнішої відповідності створюваних об'єктів і середовища загалом потребам людини, як утилітарних, так і естетичних.</a:t>
            </a:r>
            <a:endParaRPr sz="1800">
              <a:solidFill>
                <a:schemeClr val="dk1"/>
              </a:solidFill>
              <a:latin typeface="Calibri"/>
              <a:ea typeface="Calibri"/>
              <a:cs typeface="Calibri"/>
              <a:sym typeface="Calibri"/>
            </a:endParaRPr>
          </a:p>
        </p:txBody>
      </p:sp>
      <p:sp>
        <p:nvSpPr>
          <p:cNvPr id="119" name="Google Shape;119;p15"/>
          <p:cNvSpPr/>
          <p:nvPr/>
        </p:nvSpPr>
        <p:spPr>
          <a:xfrm>
            <a:off x="183151" y="3717032"/>
            <a:ext cx="8720403" cy="2862322"/>
          </a:xfrm>
          <a:prstGeom prst="rect">
            <a:avLst/>
          </a:prstGeom>
          <a:solidFill>
            <a:srgbClr val="B6DDE7"/>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Веб дизайн (</a:t>
            </a:r>
            <a:r>
              <a:rPr lang="ru-RU" sz="1800">
                <a:solidFill>
                  <a:schemeClr val="dk1"/>
                </a:solidFill>
                <a:latin typeface="Arial"/>
                <a:ea typeface="Arial"/>
                <a:cs typeface="Arial"/>
                <a:sym typeface="Arial"/>
              </a:rPr>
              <a:t>англ. web design) — галузь веброзробки, що охоплює цілий ряд напрямів і дисциплін із створення та супроводу сайтів або вебзастосунків, таких як графічний вебдизайн, проєктування інтерфейсів, авторинг (у тому числі стандартизований код і власницьке програмне забезпечення), використовність та оптимізація для пошукових систем. Найчастіше виконання різних етапів процесу вебдизайну забезпечують відповідні спеціалісти (менеджер проєкту, дизайнер, вебпрограміст, вебмайстер тощо), хоча деякі вебдизайнери можуть виконувати усе самостійно. Термін вебдизайн зазвичай використовують для опису проєктування й реалізації клієнтської частини вебсайту, включаючи верстку.</a:t>
            </a:r>
            <a:endParaRPr/>
          </a:p>
        </p:txBody>
      </p:sp>
      <p:pic>
        <p:nvPicPr>
          <p:cNvPr id="120" name="Google Shape;120;p15"/>
          <p:cNvPicPr preferRelativeResize="0"/>
          <p:nvPr/>
        </p:nvPicPr>
        <p:blipFill rotWithShape="1">
          <a:blip r:embed="rId4">
            <a:alphaModFix/>
          </a:blip>
          <a:srcRect b="0" l="0" r="0" t="0"/>
          <a:stretch/>
        </p:blipFill>
        <p:spPr>
          <a:xfrm>
            <a:off x="5095876" y="1392111"/>
            <a:ext cx="4144963" cy="2157412"/>
          </a:xfrm>
          <a:prstGeom prst="rect">
            <a:avLst/>
          </a:prstGeom>
          <a:noFill/>
          <a:ln>
            <a:noFill/>
          </a:ln>
        </p:spPr>
      </p:pic>
      <p:sp>
        <p:nvSpPr>
          <p:cNvPr id="121" name="Google Shape;121;p15">
            <a:hlinkClick action="ppaction://hlinksldjump" r:id="rId5"/>
          </p:cNvPr>
          <p:cNvSpPr/>
          <p:nvPr/>
        </p:nvSpPr>
        <p:spPr>
          <a:xfrm flipH="1">
            <a:off x="-15935" y="338961"/>
            <a:ext cx="1375588" cy="792088"/>
          </a:xfrm>
          <a:prstGeom prst="rightArrow">
            <a:avLst>
              <a:gd fmla="val 50000" name="adj1"/>
              <a:gd fmla="val 50000" name="adj2"/>
            </a:avLst>
          </a:prstGeom>
          <a:solidFill>
            <a:srgbClr val="F2DADA"/>
          </a:solidFill>
          <a:ln cap="flat" cmpd="sng" w="254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2800">
                <a:solidFill>
                  <a:srgbClr val="5F497A"/>
                </a:solidFill>
                <a:latin typeface="Arial"/>
                <a:ea typeface="Arial"/>
                <a:cs typeface="Arial"/>
                <a:sym typeface="Arial"/>
              </a:rPr>
              <a:t>план</a:t>
            </a:r>
            <a:endParaRPr sz="1800">
              <a:solidFill>
                <a:srgbClr val="5F497A"/>
              </a:solidFill>
              <a:latin typeface="Arial"/>
              <a:ea typeface="Arial"/>
              <a:cs typeface="Arial"/>
              <a:sym typeface="Arial"/>
            </a:endParaRPr>
          </a:p>
        </p:txBody>
      </p:sp>
      <p:pic>
        <p:nvPicPr>
          <p:cNvPr id="122" name="Google Shape;122;p15"/>
          <p:cNvPicPr preferRelativeResize="0"/>
          <p:nvPr/>
        </p:nvPicPr>
        <p:blipFill rotWithShape="1">
          <a:blip r:embed="rId6">
            <a:alphaModFix/>
          </a:blip>
          <a:srcRect b="0" l="0" r="0" t="0"/>
          <a:stretch/>
        </p:blipFill>
        <p:spPr>
          <a:xfrm>
            <a:off x="1628260" y="53386"/>
            <a:ext cx="6016625" cy="1408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128" name="Google Shape;128;p16"/>
          <p:cNvGrpSpPr/>
          <p:nvPr/>
        </p:nvGrpSpPr>
        <p:grpSpPr>
          <a:xfrm>
            <a:off x="457200" y="1600200"/>
            <a:ext cx="8229599" cy="4525963"/>
            <a:chOff x="0" y="0"/>
            <a:chExt cx="8229599" cy="4525963"/>
          </a:xfrm>
        </p:grpSpPr>
        <p:cxnSp>
          <p:nvCxnSpPr>
            <p:cNvPr id="129" name="Google Shape;129;p16"/>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30" name="Google Shape;130;p16"/>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132" name="Google Shape;132;p16"/>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34" name="Google Shape;134;p16"/>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35" name="Google Shape;135;p16"/>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37" name="Google Shape;137;p16"/>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38" name="Google Shape;138;p16"/>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40" name="Google Shape;140;p16"/>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141" name="Google Shape;141;p16"/>
          <p:cNvPicPr preferRelativeResize="0"/>
          <p:nvPr/>
        </p:nvPicPr>
        <p:blipFill rotWithShape="1">
          <a:blip r:embed="rId3">
            <a:alphaModFix/>
          </a:blip>
          <a:srcRect b="0" l="0" r="0" t="0"/>
          <a:stretch/>
        </p:blipFill>
        <p:spPr>
          <a:xfrm>
            <a:off x="-32544" y="0"/>
            <a:ext cx="9361040" cy="6911515"/>
          </a:xfrm>
          <a:prstGeom prst="rect">
            <a:avLst/>
          </a:prstGeom>
          <a:noFill/>
          <a:ln>
            <a:noFill/>
          </a:ln>
        </p:spPr>
      </p:pic>
      <p:pic>
        <p:nvPicPr>
          <p:cNvPr id="142" name="Google Shape;142;p16"/>
          <p:cNvPicPr preferRelativeResize="0"/>
          <p:nvPr/>
        </p:nvPicPr>
        <p:blipFill rotWithShape="1">
          <a:blip r:embed="rId4">
            <a:alphaModFix/>
          </a:blip>
          <a:srcRect b="0" l="0" r="0" t="0"/>
          <a:stretch/>
        </p:blipFill>
        <p:spPr>
          <a:xfrm>
            <a:off x="4930312" y="2348880"/>
            <a:ext cx="4101419" cy="3163561"/>
          </a:xfrm>
          <a:prstGeom prst="rect">
            <a:avLst/>
          </a:prstGeom>
          <a:solidFill>
            <a:srgbClr val="ECECEC"/>
          </a:solidFill>
          <a:ln cap="sq" cmpd="sng" w="88900">
            <a:solidFill>
              <a:srgbClr val="B2A0C7"/>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3" name="Google Shape;143;p16">
            <a:hlinkClick action="ppaction://hlinksldjump" r:id="rId5"/>
          </p:cNvPr>
          <p:cNvPicPr preferRelativeResize="0"/>
          <p:nvPr/>
        </p:nvPicPr>
        <p:blipFill rotWithShape="1">
          <a:blip r:embed="rId6">
            <a:alphaModFix/>
          </a:blip>
          <a:srcRect b="0" l="0" r="0" t="0"/>
          <a:stretch/>
        </p:blipFill>
        <p:spPr>
          <a:xfrm>
            <a:off x="7394737" y="5982763"/>
            <a:ext cx="1408113" cy="854075"/>
          </a:xfrm>
          <a:prstGeom prst="rect">
            <a:avLst/>
          </a:prstGeom>
          <a:noFill/>
          <a:ln>
            <a:noFill/>
          </a:ln>
        </p:spPr>
      </p:pic>
      <p:pic>
        <p:nvPicPr>
          <p:cNvPr id="144" name="Google Shape;144;p16"/>
          <p:cNvPicPr preferRelativeResize="0"/>
          <p:nvPr/>
        </p:nvPicPr>
        <p:blipFill rotWithShape="1">
          <a:blip r:embed="rId7">
            <a:alphaModFix/>
          </a:blip>
          <a:srcRect b="0" l="0" r="0" t="0"/>
          <a:stretch/>
        </p:blipFill>
        <p:spPr>
          <a:xfrm>
            <a:off x="272538" y="1398062"/>
            <a:ext cx="5584825" cy="5011738"/>
          </a:xfrm>
          <a:prstGeom prst="rect">
            <a:avLst/>
          </a:prstGeom>
          <a:noFill/>
          <a:ln>
            <a:noFill/>
          </a:ln>
        </p:spPr>
      </p:pic>
      <p:pic>
        <p:nvPicPr>
          <p:cNvPr id="145" name="Google Shape;145;p16"/>
          <p:cNvPicPr preferRelativeResize="0"/>
          <p:nvPr/>
        </p:nvPicPr>
        <p:blipFill rotWithShape="1">
          <a:blip r:embed="rId8">
            <a:alphaModFix/>
          </a:blip>
          <a:srcRect b="0" l="0" r="0" t="0"/>
          <a:stretch/>
        </p:blipFill>
        <p:spPr>
          <a:xfrm>
            <a:off x="174157" y="293584"/>
            <a:ext cx="8858250" cy="107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151" name="Google Shape;151;p17"/>
          <p:cNvGrpSpPr/>
          <p:nvPr/>
        </p:nvGrpSpPr>
        <p:grpSpPr>
          <a:xfrm>
            <a:off x="457200" y="1600200"/>
            <a:ext cx="8229599" cy="4525963"/>
            <a:chOff x="0" y="0"/>
            <a:chExt cx="8229599" cy="4525963"/>
          </a:xfrm>
        </p:grpSpPr>
        <p:cxnSp>
          <p:nvCxnSpPr>
            <p:cNvPr id="152" name="Google Shape;152;p17"/>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3" name="Google Shape;153;p17"/>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155" name="Google Shape;155;p17"/>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57" name="Google Shape;157;p17"/>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58" name="Google Shape;158;p17"/>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60" name="Google Shape;160;p17"/>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61" name="Google Shape;161;p17"/>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63" name="Google Shape;163;p17"/>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164" name="Google Shape;164;p17"/>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165" name="Google Shape;165;p17"/>
          <p:cNvSpPr/>
          <p:nvPr/>
        </p:nvSpPr>
        <p:spPr>
          <a:xfrm>
            <a:off x="251520" y="1351779"/>
            <a:ext cx="2375971"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1. Правило 7+2</a:t>
            </a:r>
            <a:endParaRPr/>
          </a:p>
        </p:txBody>
      </p:sp>
      <p:sp>
        <p:nvSpPr>
          <p:cNvPr id="166" name="Google Shape;166;p17"/>
          <p:cNvSpPr/>
          <p:nvPr/>
        </p:nvSpPr>
        <p:spPr>
          <a:xfrm>
            <a:off x="387998" y="2132856"/>
            <a:ext cx="2599826" cy="3970318"/>
          </a:xfrm>
          <a:prstGeom prst="rect">
            <a:avLst/>
          </a:prstGeom>
          <a:solidFill>
            <a:srgbClr val="D6E3BC"/>
          </a:solidFill>
          <a:ln cap="flat" cmpd="sng" w="57150">
            <a:solidFill>
              <a:srgbClr val="C2D5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Calibri"/>
                <a:ea typeface="Calibri"/>
                <a:cs typeface="Calibri"/>
                <a:sym typeface="Calibri"/>
              </a:rPr>
              <a:t>«Магічне число сім, плюс-мінус два» </a:t>
            </a:r>
            <a:r>
              <a:rPr lang="ru-RU" sz="1800">
                <a:solidFill>
                  <a:schemeClr val="dk1"/>
                </a:solidFill>
                <a:latin typeface="Calibri"/>
                <a:ea typeface="Calibri"/>
                <a:cs typeface="Calibri"/>
                <a:sym typeface="Calibri"/>
              </a:rPr>
              <a:t>(гаманець Міллера) — правило, сформульоване американським психологом Джорджем Міллером у 1956 році. Згідно з ним, кількість об'єктів, яку середньостатистична людина може тримати в робочій пам'яті дорівнює 7(±2).</a:t>
            </a:r>
            <a:endParaRPr/>
          </a:p>
        </p:txBody>
      </p:sp>
      <p:sp>
        <p:nvSpPr>
          <p:cNvPr id="167" name="Google Shape;167;p17"/>
          <p:cNvSpPr/>
          <p:nvPr/>
        </p:nvSpPr>
        <p:spPr>
          <a:xfrm>
            <a:off x="3635896" y="1296343"/>
            <a:ext cx="5364088" cy="5355312"/>
          </a:xfrm>
          <a:prstGeom prst="rect">
            <a:avLst/>
          </a:prstGeom>
          <a:solidFill>
            <a:srgbClr val="E5B8B7"/>
          </a:solidFill>
          <a:ln cap="flat" cmpd="sng" w="76200">
            <a:solidFill>
              <a:srgbClr val="D9959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dk1"/>
                </a:solidFill>
                <a:latin typeface="Calibri"/>
                <a:ea typeface="Calibri"/>
                <a:cs typeface="Calibri"/>
                <a:sym typeface="Calibri"/>
              </a:rPr>
              <a:t>Джордж Міллер під час своєї роботи в лабораторії провів ряд експериментів, спрямованих на аналіз пам'яті операторів. В результаті дослідів він виявив, що короткострокова пам'ять людини здатна запам'ятовувати в середньому дев'ять двійкових чисел, вісім десяткових чисел, сім букв алфавіту і п'ять односкладових слів — тобто людина здатна одночасно пам'ятати 7 ±2 елементів.</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ru-RU" sz="1800">
                <a:solidFill>
                  <a:schemeClr val="dk1"/>
                </a:solidFill>
                <a:latin typeface="Calibri"/>
                <a:ea typeface="Calibri"/>
                <a:cs typeface="Calibri"/>
                <a:sym typeface="Calibri"/>
              </a:rPr>
              <a:t>Таким чином, короткострокова пам'ять — «гаманець», у який можна покласти одночасно сім «монет». Причому пам'ять не намагається аналізувати зміст інформації, важливі лише зовнішні, фізичні характеристики, тобто неважливо, які монети знаходяться у гаманці — долар чи цент, головне, щоб їх було сім. Якщо кількість елементів більше семи (максимум дев'яти), то мозок розбиває елементи на групи таким чином, щоб кількість запам'ятовуваних елементів було від 5 до 9.</a:t>
            </a:r>
            <a:endParaRPr/>
          </a:p>
        </p:txBody>
      </p:sp>
      <p:pic>
        <p:nvPicPr>
          <p:cNvPr id="168" name="Google Shape;168;p17">
            <a:hlinkClick action="ppaction://hlinksldjump" r:id="rId4"/>
          </p:cNvPr>
          <p:cNvPicPr preferRelativeResize="0"/>
          <p:nvPr/>
        </p:nvPicPr>
        <p:blipFill rotWithShape="1">
          <a:blip r:embed="rId5">
            <a:alphaModFix/>
          </a:blip>
          <a:srcRect b="0" l="0" r="0" t="0"/>
          <a:stretch/>
        </p:blipFill>
        <p:spPr>
          <a:xfrm>
            <a:off x="249153" y="6103174"/>
            <a:ext cx="1408113" cy="854075"/>
          </a:xfrm>
          <a:prstGeom prst="rect">
            <a:avLst/>
          </a:prstGeom>
          <a:noFill/>
          <a:ln>
            <a:noFill/>
          </a:ln>
        </p:spPr>
      </p:pic>
      <p:pic>
        <p:nvPicPr>
          <p:cNvPr id="169" name="Google Shape;169;p17"/>
          <p:cNvPicPr preferRelativeResize="0"/>
          <p:nvPr/>
        </p:nvPicPr>
        <p:blipFill rotWithShape="1">
          <a:blip r:embed="rId6">
            <a:alphaModFix/>
          </a:blip>
          <a:srcRect b="0" l="0" r="0" t="0"/>
          <a:stretch/>
        </p:blipFill>
        <p:spPr>
          <a:xfrm>
            <a:off x="703832" y="86301"/>
            <a:ext cx="7888287" cy="128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175" name="Google Shape;175;p18"/>
          <p:cNvGrpSpPr/>
          <p:nvPr/>
        </p:nvGrpSpPr>
        <p:grpSpPr>
          <a:xfrm>
            <a:off x="457200" y="1600200"/>
            <a:ext cx="8229599" cy="4525963"/>
            <a:chOff x="0" y="0"/>
            <a:chExt cx="8229599" cy="4525963"/>
          </a:xfrm>
        </p:grpSpPr>
        <p:cxnSp>
          <p:nvCxnSpPr>
            <p:cNvPr id="176" name="Google Shape;176;p18"/>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77" name="Google Shape;177;p18"/>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179" name="Google Shape;179;p18"/>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81" name="Google Shape;181;p18"/>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82" name="Google Shape;182;p18"/>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84" name="Google Shape;184;p18"/>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185" name="Google Shape;185;p18"/>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187" name="Google Shape;187;p18"/>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188" name="Google Shape;188;p18"/>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189" name="Google Shape;189;p18"/>
          <p:cNvSpPr/>
          <p:nvPr/>
        </p:nvSpPr>
        <p:spPr>
          <a:xfrm>
            <a:off x="251520" y="1351779"/>
            <a:ext cx="4846198"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2. Правило 2-х секунд і 3-х кліків</a:t>
            </a:r>
            <a:endParaRPr i="1" sz="2400">
              <a:solidFill>
                <a:schemeClr val="dk1"/>
              </a:solidFill>
              <a:latin typeface="Arial"/>
              <a:ea typeface="Arial"/>
              <a:cs typeface="Arial"/>
              <a:sym typeface="Arial"/>
            </a:endParaRPr>
          </a:p>
        </p:txBody>
      </p:sp>
      <p:sp>
        <p:nvSpPr>
          <p:cNvPr id="190" name="Google Shape;190;p18"/>
          <p:cNvSpPr/>
          <p:nvPr/>
        </p:nvSpPr>
        <p:spPr>
          <a:xfrm>
            <a:off x="251520" y="2492895"/>
            <a:ext cx="3391914" cy="3416320"/>
          </a:xfrm>
          <a:prstGeom prst="rect">
            <a:avLst/>
          </a:prstGeom>
          <a:solidFill>
            <a:srgbClr val="F6F686"/>
          </a:solidFill>
          <a:ln cap="flat" cmpd="sng" w="57150">
            <a:solidFill>
              <a:srgbClr val="F6F24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Правило 2-х секунд</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lang="ru-RU" sz="1800">
                <a:solidFill>
                  <a:schemeClr val="dk1"/>
                </a:solidFill>
                <a:latin typeface="Arial"/>
                <a:ea typeface="Arial"/>
                <a:cs typeface="Arial"/>
                <a:sym typeface="Arial"/>
              </a:rPr>
              <a:t>Полягає в тому, що користувач не повинен чекати будь-якої реакції системи, наприклад, запуску або перемикання програми, більше 2-х секунд. Значення 2 секунди вибрано довільно, але здається досить підходящим. У загальному випадку, чим менше чекає користувач, тим краще.</a:t>
            </a:r>
            <a:endParaRPr sz="1800">
              <a:solidFill>
                <a:schemeClr val="dk1"/>
              </a:solidFill>
              <a:latin typeface="Arial"/>
              <a:ea typeface="Arial"/>
              <a:cs typeface="Arial"/>
              <a:sym typeface="Arial"/>
            </a:endParaRPr>
          </a:p>
        </p:txBody>
      </p:sp>
      <p:sp>
        <p:nvSpPr>
          <p:cNvPr id="191" name="Google Shape;191;p18"/>
          <p:cNvSpPr/>
          <p:nvPr/>
        </p:nvSpPr>
        <p:spPr>
          <a:xfrm>
            <a:off x="3995936" y="2492895"/>
            <a:ext cx="4896544" cy="3416320"/>
          </a:xfrm>
          <a:prstGeom prst="rect">
            <a:avLst/>
          </a:prstGeom>
          <a:solidFill>
            <a:srgbClr val="B6DDE7"/>
          </a:solidFill>
          <a:ln cap="flat" cmpd="sng" w="76200">
            <a:solidFill>
              <a:srgbClr val="92CC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Правило 3-х кліків</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lang="ru-RU" sz="1800">
                <a:solidFill>
                  <a:schemeClr val="dk1"/>
                </a:solidFill>
                <a:latin typeface="Arial"/>
                <a:ea typeface="Arial"/>
                <a:cs typeface="Arial"/>
                <a:sym typeface="Arial"/>
              </a:rPr>
              <a:t>Користувач не буде в захваті від використання сайту, якщо він не може знайти необхідну йому інформацію за три кліки мишкою. Іншими словами це правило підкреслює важливість зрозумілої і простої навігації. У багатьох випадках важливо не стільки кількість необхідних кліків, скільки загальна зрозумілість системи, навіть 10 кліків не проблема, якщо на кожному етапі користувач чітко уявляє, де він і куди повинен рухатися далі.</a:t>
            </a:r>
            <a:endParaRPr/>
          </a:p>
        </p:txBody>
      </p:sp>
      <p:pic>
        <p:nvPicPr>
          <p:cNvPr id="192" name="Google Shape;192;p18">
            <a:hlinkClick action="ppaction://hlinksldjump" r:id="rId4"/>
          </p:cNvPr>
          <p:cNvPicPr preferRelativeResize="0"/>
          <p:nvPr/>
        </p:nvPicPr>
        <p:blipFill rotWithShape="1">
          <a:blip r:embed="rId5">
            <a:alphaModFix/>
          </a:blip>
          <a:srcRect b="0" l="0" r="0" t="0"/>
          <a:stretch/>
        </p:blipFill>
        <p:spPr>
          <a:xfrm>
            <a:off x="282802" y="5959301"/>
            <a:ext cx="1408113" cy="854075"/>
          </a:xfrm>
          <a:prstGeom prst="rect">
            <a:avLst/>
          </a:prstGeom>
          <a:noFill/>
          <a:ln>
            <a:noFill/>
          </a:ln>
        </p:spPr>
      </p:pic>
      <p:pic>
        <p:nvPicPr>
          <p:cNvPr id="193" name="Google Shape;193;p18"/>
          <p:cNvPicPr preferRelativeResize="0"/>
          <p:nvPr/>
        </p:nvPicPr>
        <p:blipFill rotWithShape="1">
          <a:blip r:embed="rId6">
            <a:alphaModFix/>
          </a:blip>
          <a:srcRect b="0" l="0" r="0" t="0"/>
          <a:stretch/>
        </p:blipFill>
        <p:spPr>
          <a:xfrm>
            <a:off x="703832" y="85174"/>
            <a:ext cx="7888287" cy="128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199" name="Google Shape;199;p19"/>
          <p:cNvGrpSpPr/>
          <p:nvPr/>
        </p:nvGrpSpPr>
        <p:grpSpPr>
          <a:xfrm>
            <a:off x="457200" y="1600200"/>
            <a:ext cx="8229599" cy="4525963"/>
            <a:chOff x="0" y="0"/>
            <a:chExt cx="8229599" cy="4525963"/>
          </a:xfrm>
        </p:grpSpPr>
        <p:cxnSp>
          <p:nvCxnSpPr>
            <p:cNvPr id="200" name="Google Shape;200;p19"/>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01" name="Google Shape;201;p19"/>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203" name="Google Shape;203;p19"/>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05" name="Google Shape;205;p19"/>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06" name="Google Shape;206;p19"/>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08" name="Google Shape;208;p19"/>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09" name="Google Shape;209;p19"/>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11" name="Google Shape;211;p19"/>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212" name="Google Shape;212;p19"/>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213" name="Google Shape;213;p19"/>
          <p:cNvSpPr/>
          <p:nvPr/>
        </p:nvSpPr>
        <p:spPr>
          <a:xfrm>
            <a:off x="251520" y="1351779"/>
            <a:ext cx="3672408" cy="830997"/>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3. Правило 80/20 (Принцип Парето)</a:t>
            </a:r>
            <a:endParaRPr i="1" sz="2400">
              <a:solidFill>
                <a:schemeClr val="dk1"/>
              </a:solidFill>
              <a:latin typeface="Arial"/>
              <a:ea typeface="Arial"/>
              <a:cs typeface="Arial"/>
              <a:sym typeface="Arial"/>
            </a:endParaRPr>
          </a:p>
        </p:txBody>
      </p:sp>
      <p:sp>
        <p:nvSpPr>
          <p:cNvPr id="214" name="Google Shape;214;p19"/>
          <p:cNvSpPr/>
          <p:nvPr/>
        </p:nvSpPr>
        <p:spPr>
          <a:xfrm>
            <a:off x="251520" y="2415917"/>
            <a:ext cx="4040185" cy="4247317"/>
          </a:xfrm>
          <a:prstGeom prst="rect">
            <a:avLst/>
          </a:prstGeom>
          <a:solidFill>
            <a:srgbClr val="E5B8B7"/>
          </a:solidFill>
          <a:ln cap="flat" cmpd="sng" w="57150">
            <a:solidFill>
              <a:srgbClr val="D9959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Правило 80/20 (Принцип Парето)</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lang="ru-RU" sz="1800">
                <a:solidFill>
                  <a:schemeClr val="dk1"/>
                </a:solidFill>
                <a:latin typeface="Arial"/>
                <a:ea typeface="Arial"/>
                <a:cs typeface="Arial"/>
                <a:sym typeface="Arial"/>
              </a:rPr>
              <a:t>Полягає в тому, що 80% ефекту виходить в результаті 20% дій. У бізнесі це правило часто застосовується у вигляді: «80% продажу припадає на 20% клієнтів». У веб-дизайні та юзабіліті це правило працює не менш ефективно. Наприклад, значно поліпшити віддачу сайту можна визначивши 20% користувачів, замовників, дій, продуктів чи процесів які дають 80% прибутку і звернувши на них особливу увагу при розробці сайту.</a:t>
            </a:r>
            <a:endParaRPr sz="1800">
              <a:solidFill>
                <a:schemeClr val="dk1"/>
              </a:solidFill>
              <a:latin typeface="Arial"/>
              <a:ea typeface="Arial"/>
              <a:cs typeface="Arial"/>
              <a:sym typeface="Arial"/>
            </a:endParaRPr>
          </a:p>
        </p:txBody>
      </p:sp>
      <p:sp>
        <p:nvSpPr>
          <p:cNvPr id="215" name="Google Shape;215;p19"/>
          <p:cNvSpPr/>
          <p:nvPr/>
        </p:nvSpPr>
        <p:spPr>
          <a:xfrm>
            <a:off x="4599418" y="2182776"/>
            <a:ext cx="4496024" cy="3139321"/>
          </a:xfrm>
          <a:prstGeom prst="rect">
            <a:avLst/>
          </a:prstGeom>
          <a:solidFill>
            <a:srgbClr val="D6E3BC"/>
          </a:solidFill>
          <a:ln cap="flat" cmpd="sng" w="76200">
            <a:solidFill>
              <a:srgbClr val="C2D5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Правило Фіттса</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lang="ru-RU" sz="1800">
                <a:solidFill>
                  <a:schemeClr val="dk1"/>
                </a:solidFill>
                <a:latin typeface="Arial"/>
                <a:ea typeface="Arial"/>
                <a:cs typeface="Arial"/>
                <a:sym typeface="Arial"/>
              </a:rPr>
              <a:t>Опублікована Паулем Фіттс в 1954 році модель рухів людини, визначає час, необхідний для швидкого переміщення в цільову зону, як функцію від відстані до цілі і розміру цілі. Зазвичай це правило використовується при розгляді руху мишею від точки A до точки B. Це може бути важливо при розміщенні елементів, кількість кліків на які бажано збільшити.</a:t>
            </a:r>
            <a:endParaRPr/>
          </a:p>
        </p:txBody>
      </p:sp>
      <p:sp>
        <p:nvSpPr>
          <p:cNvPr id="216" name="Google Shape;216;p19"/>
          <p:cNvSpPr/>
          <p:nvPr/>
        </p:nvSpPr>
        <p:spPr>
          <a:xfrm>
            <a:off x="4860032" y="1351777"/>
            <a:ext cx="3672408"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4. Правило Фіттса</a:t>
            </a:r>
            <a:endParaRPr i="1" sz="2400">
              <a:solidFill>
                <a:schemeClr val="dk1"/>
              </a:solidFill>
              <a:latin typeface="Arial"/>
              <a:ea typeface="Arial"/>
              <a:cs typeface="Arial"/>
              <a:sym typeface="Arial"/>
            </a:endParaRPr>
          </a:p>
        </p:txBody>
      </p:sp>
      <p:pic>
        <p:nvPicPr>
          <p:cNvPr id="217" name="Google Shape;217;p19">
            <a:hlinkClick action="ppaction://hlinksldjump" r:id="rId4"/>
          </p:cNvPr>
          <p:cNvPicPr preferRelativeResize="0"/>
          <p:nvPr/>
        </p:nvPicPr>
        <p:blipFill rotWithShape="1">
          <a:blip r:embed="rId5">
            <a:alphaModFix/>
          </a:blip>
          <a:srcRect b="0" l="0" r="0" t="0"/>
          <a:stretch/>
        </p:blipFill>
        <p:spPr>
          <a:xfrm>
            <a:off x="7687329" y="5810516"/>
            <a:ext cx="1408113" cy="854075"/>
          </a:xfrm>
          <a:prstGeom prst="rect">
            <a:avLst/>
          </a:prstGeom>
          <a:noFill/>
          <a:ln>
            <a:noFill/>
          </a:ln>
        </p:spPr>
      </p:pic>
      <p:pic>
        <p:nvPicPr>
          <p:cNvPr id="218" name="Google Shape;218;p19"/>
          <p:cNvPicPr preferRelativeResize="0"/>
          <p:nvPr/>
        </p:nvPicPr>
        <p:blipFill rotWithShape="1">
          <a:blip r:embed="rId6">
            <a:alphaModFix/>
          </a:blip>
          <a:srcRect b="0" l="0" r="0" t="0"/>
          <a:stretch/>
        </p:blipFill>
        <p:spPr>
          <a:xfrm>
            <a:off x="703832" y="77153"/>
            <a:ext cx="7888287" cy="128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224" name="Google Shape;224;p20"/>
          <p:cNvGrpSpPr/>
          <p:nvPr/>
        </p:nvGrpSpPr>
        <p:grpSpPr>
          <a:xfrm>
            <a:off x="457200" y="1600200"/>
            <a:ext cx="8229599" cy="4525963"/>
            <a:chOff x="0" y="0"/>
            <a:chExt cx="8229599" cy="4525963"/>
          </a:xfrm>
        </p:grpSpPr>
        <p:cxnSp>
          <p:nvCxnSpPr>
            <p:cNvPr id="225" name="Google Shape;225;p20"/>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26" name="Google Shape;226;p20"/>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228" name="Google Shape;228;p20"/>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30" name="Google Shape;230;p20"/>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31" name="Google Shape;231;p20"/>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33" name="Google Shape;233;p20"/>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34" name="Google Shape;234;p20"/>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36" name="Google Shape;236;p20"/>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237" name="Google Shape;237;p20"/>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238" name="Google Shape;238;p20"/>
          <p:cNvSpPr/>
          <p:nvPr/>
        </p:nvSpPr>
        <p:spPr>
          <a:xfrm>
            <a:off x="251520" y="1351779"/>
            <a:ext cx="7920880"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5. Вісім золотих правил для розробників інтерфейсів</a:t>
            </a:r>
            <a:endParaRPr i="1" sz="2400">
              <a:solidFill>
                <a:schemeClr val="dk1"/>
              </a:solidFill>
              <a:latin typeface="Arial"/>
              <a:ea typeface="Arial"/>
              <a:cs typeface="Arial"/>
              <a:sym typeface="Arial"/>
            </a:endParaRPr>
          </a:p>
        </p:txBody>
      </p:sp>
      <p:sp>
        <p:nvSpPr>
          <p:cNvPr id="239" name="Google Shape;239;p20"/>
          <p:cNvSpPr/>
          <p:nvPr/>
        </p:nvSpPr>
        <p:spPr>
          <a:xfrm>
            <a:off x="251520" y="2321275"/>
            <a:ext cx="2592287" cy="3693319"/>
          </a:xfrm>
          <a:prstGeom prst="rect">
            <a:avLst/>
          </a:prstGeom>
          <a:solidFill>
            <a:srgbClr val="D8D8D8"/>
          </a:solidFill>
          <a:ln cap="flat" cmpd="sng" w="57150">
            <a:solidFill>
              <a:srgbClr val="A5A5A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solidFill>
                  <a:schemeClr val="dk1"/>
                </a:solidFill>
                <a:latin typeface="Arial"/>
                <a:ea typeface="Arial"/>
                <a:cs typeface="Arial"/>
                <a:sym typeface="Arial"/>
              </a:rPr>
              <a:t>В результаті досліджень взаємодії людини і комп’ютера Бен Шнейдерман склав набір правил, які можуть бути використані при розробці багатьох типів інтерфейсів. Ці принципи актуальні як для розробників інтерфейсів, так і для веб-дизайнерів:</a:t>
            </a:r>
            <a:endParaRPr sz="1800">
              <a:solidFill>
                <a:schemeClr val="dk1"/>
              </a:solidFill>
              <a:latin typeface="Arial"/>
              <a:ea typeface="Arial"/>
              <a:cs typeface="Arial"/>
              <a:sym typeface="Arial"/>
            </a:endParaRPr>
          </a:p>
        </p:txBody>
      </p:sp>
      <p:sp>
        <p:nvSpPr>
          <p:cNvPr id="240" name="Google Shape;240;p20"/>
          <p:cNvSpPr/>
          <p:nvPr/>
        </p:nvSpPr>
        <p:spPr>
          <a:xfrm>
            <a:off x="3612954" y="2182776"/>
            <a:ext cx="4919486" cy="3970318"/>
          </a:xfrm>
          <a:prstGeom prst="rect">
            <a:avLst/>
          </a:prstGeom>
          <a:solidFill>
            <a:srgbClr val="FBD4B4"/>
          </a:solidFill>
          <a:ln cap="flat" cmpd="sng" w="76200">
            <a:solidFill>
              <a:srgbClr val="FABF8E"/>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Прагніть до логічності</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Для досвідчених користувачів повинен бути швидкий спосіб (скорочення, гарячі клавіші, макроси)</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Повинен бути інформативний  зворотній зв’язок</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Діалог повинен бути закінченим</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Обробка помилок повинна бути простою</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Повинен бути простий спосіб скасування дій</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Користувач повинен відчувати, що все під його контролем</a:t>
            </a:r>
            <a:endParaRPr/>
          </a:p>
          <a:p>
            <a:pPr indent="-342900" lvl="0" marL="342900" marR="0" rtl="0" algn="l">
              <a:spcBef>
                <a:spcPts val="0"/>
              </a:spcBef>
              <a:spcAft>
                <a:spcPts val="0"/>
              </a:spcAft>
              <a:buClr>
                <a:schemeClr val="dk1"/>
              </a:buClr>
              <a:buSzPts val="1800"/>
              <a:buFont typeface="Calibri"/>
              <a:buAutoNum type="arabicPeriod"/>
            </a:pPr>
            <a:r>
              <a:rPr lang="ru-RU" sz="1800">
                <a:solidFill>
                  <a:schemeClr val="dk1"/>
                </a:solidFill>
                <a:latin typeface="Arial"/>
                <a:ea typeface="Arial"/>
                <a:cs typeface="Arial"/>
                <a:sym typeface="Arial"/>
              </a:rPr>
              <a:t>Якомога менше завантажуйте короткочасну пам’ять</a:t>
            </a:r>
            <a:endParaRPr/>
          </a:p>
        </p:txBody>
      </p:sp>
      <p:pic>
        <p:nvPicPr>
          <p:cNvPr id="241" name="Google Shape;241;p20">
            <a:hlinkClick action="ppaction://hlinksldjump" r:id="rId4"/>
          </p:cNvPr>
          <p:cNvPicPr preferRelativeResize="0"/>
          <p:nvPr/>
        </p:nvPicPr>
        <p:blipFill rotWithShape="1">
          <a:blip r:embed="rId5">
            <a:alphaModFix/>
          </a:blip>
          <a:srcRect b="0" l="0" r="0" t="0"/>
          <a:stretch/>
        </p:blipFill>
        <p:spPr>
          <a:xfrm>
            <a:off x="251519" y="6057440"/>
            <a:ext cx="1408113" cy="854075"/>
          </a:xfrm>
          <a:prstGeom prst="rect">
            <a:avLst/>
          </a:prstGeom>
          <a:noFill/>
          <a:ln>
            <a:noFill/>
          </a:ln>
        </p:spPr>
      </p:pic>
      <p:pic>
        <p:nvPicPr>
          <p:cNvPr id="242" name="Google Shape;242;p20"/>
          <p:cNvPicPr preferRelativeResize="0"/>
          <p:nvPr/>
        </p:nvPicPr>
        <p:blipFill rotWithShape="1">
          <a:blip r:embed="rId6">
            <a:alphaModFix/>
          </a:blip>
          <a:srcRect b="0" l="0" r="0" t="0"/>
          <a:stretch/>
        </p:blipFill>
        <p:spPr>
          <a:xfrm>
            <a:off x="703832" y="67261"/>
            <a:ext cx="7888287" cy="128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grpSp>
        <p:nvGrpSpPr>
          <p:cNvPr id="248" name="Google Shape;248;p21"/>
          <p:cNvGrpSpPr/>
          <p:nvPr/>
        </p:nvGrpSpPr>
        <p:grpSpPr>
          <a:xfrm>
            <a:off x="457200" y="1600200"/>
            <a:ext cx="8229599" cy="4525963"/>
            <a:chOff x="0" y="0"/>
            <a:chExt cx="8229599" cy="4525963"/>
          </a:xfrm>
        </p:grpSpPr>
        <p:cxnSp>
          <p:nvCxnSpPr>
            <p:cNvPr id="249" name="Google Shape;249;p21"/>
            <p:cNvCxnSpPr/>
            <p:nvPr/>
          </p:nvCxnSpPr>
          <p:spPr>
            <a:xfrm>
              <a:off x="0" y="0"/>
              <a:ext cx="8229599"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250" name="Google Shape;250;p21"/>
            <p:cNvSpPr/>
            <p:nvPr/>
          </p:nvSpPr>
          <p:spPr>
            <a:xfrm>
              <a:off x="0" y="0"/>
              <a:ext cx="1645919" cy="45259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txBox="1"/>
            <p:nvPr/>
          </p:nvSpPr>
          <p:spPr>
            <a:xfrm>
              <a:off x="0" y="0"/>
              <a:ext cx="1645919" cy="4525963"/>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None/>
              </a:pPr>
              <a:r>
                <a:t/>
              </a:r>
              <a:endParaRPr sz="3800">
                <a:solidFill>
                  <a:schemeClr val="dk1"/>
                </a:solidFill>
                <a:latin typeface="Calibri"/>
                <a:ea typeface="Calibri"/>
                <a:cs typeface="Calibri"/>
                <a:sym typeface="Calibri"/>
              </a:endParaRPr>
            </a:p>
          </p:txBody>
        </p:sp>
        <p:sp>
          <p:nvSpPr>
            <p:cNvPr id="252" name="Google Shape;252;p21"/>
            <p:cNvSpPr/>
            <p:nvPr/>
          </p:nvSpPr>
          <p:spPr>
            <a:xfrm>
              <a:off x="1769364" y="70718"/>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txBox="1"/>
            <p:nvPr/>
          </p:nvSpPr>
          <p:spPr>
            <a:xfrm>
              <a:off x="1769364" y="70718"/>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54" name="Google Shape;254;p21"/>
            <p:cNvCxnSpPr/>
            <p:nvPr/>
          </p:nvCxnSpPr>
          <p:spPr>
            <a:xfrm>
              <a:off x="1645919" y="1485081"/>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55" name="Google Shape;255;p21"/>
            <p:cNvSpPr/>
            <p:nvPr/>
          </p:nvSpPr>
          <p:spPr>
            <a:xfrm>
              <a:off x="1769364" y="1555799"/>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txBox="1"/>
            <p:nvPr/>
          </p:nvSpPr>
          <p:spPr>
            <a:xfrm>
              <a:off x="1769364" y="1555799"/>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57" name="Google Shape;257;p21"/>
            <p:cNvCxnSpPr/>
            <p:nvPr/>
          </p:nvCxnSpPr>
          <p:spPr>
            <a:xfrm>
              <a:off x="1645919" y="2970163"/>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sp>
          <p:nvSpPr>
            <p:cNvPr id="258" name="Google Shape;258;p21"/>
            <p:cNvSpPr/>
            <p:nvPr/>
          </p:nvSpPr>
          <p:spPr>
            <a:xfrm>
              <a:off x="1769364" y="3040881"/>
              <a:ext cx="6460235" cy="14143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txBox="1"/>
            <p:nvPr/>
          </p:nvSpPr>
          <p:spPr>
            <a:xfrm>
              <a:off x="1769364" y="3040881"/>
              <a:ext cx="6460235" cy="1414363"/>
            </a:xfrm>
            <a:prstGeom prst="rect">
              <a:avLst/>
            </a:prstGeom>
            <a:noFill/>
            <a:ln>
              <a:noFill/>
            </a:ln>
          </p:spPr>
          <p:txBody>
            <a:bodyPr anchorCtr="0" anchor="t" bIns="247650" lIns="247650" spcFirstLastPara="1" rIns="247650" wrap="square" tIns="247650">
              <a:noAutofit/>
            </a:bodyPr>
            <a:lstStyle/>
            <a:p>
              <a:pPr indent="0" lvl="0" marL="0" marR="0" rtl="0" algn="l">
                <a:lnSpc>
                  <a:spcPct val="90000"/>
                </a:lnSpc>
                <a:spcBef>
                  <a:spcPts val="0"/>
                </a:spcBef>
                <a:spcAft>
                  <a:spcPts val="0"/>
                </a:spcAft>
                <a:buNone/>
              </a:pPr>
              <a:r>
                <a:t/>
              </a:r>
              <a:endParaRPr sz="6500">
                <a:solidFill>
                  <a:schemeClr val="dk1"/>
                </a:solidFill>
                <a:latin typeface="Calibri"/>
                <a:ea typeface="Calibri"/>
                <a:cs typeface="Calibri"/>
                <a:sym typeface="Calibri"/>
              </a:endParaRPr>
            </a:p>
          </p:txBody>
        </p:sp>
        <p:cxnSp>
          <p:nvCxnSpPr>
            <p:cNvPr id="260" name="Google Shape;260;p21"/>
            <p:cNvCxnSpPr/>
            <p:nvPr/>
          </p:nvCxnSpPr>
          <p:spPr>
            <a:xfrm>
              <a:off x="1645919" y="4455244"/>
              <a:ext cx="6583679" cy="0"/>
            </a:xfrm>
            <a:prstGeom prst="straightConnector1">
              <a:avLst/>
            </a:prstGeom>
            <a:solidFill>
              <a:schemeClr val="accent1"/>
            </a:solidFill>
            <a:ln cap="flat" cmpd="sng" w="25400">
              <a:solidFill>
                <a:srgbClr val="C0CCE1"/>
              </a:solidFill>
              <a:prstDash val="solid"/>
              <a:round/>
              <a:headEnd len="sm" w="sm" type="none"/>
              <a:tailEnd len="sm" w="sm" type="none"/>
            </a:ln>
          </p:spPr>
        </p:cxnSp>
      </p:grpSp>
      <p:pic>
        <p:nvPicPr>
          <p:cNvPr id="261" name="Google Shape;261;p21"/>
          <p:cNvPicPr preferRelativeResize="0"/>
          <p:nvPr/>
        </p:nvPicPr>
        <p:blipFill rotWithShape="1">
          <a:blip r:embed="rId3">
            <a:alphaModFix/>
          </a:blip>
          <a:srcRect b="0" l="0" r="0" t="0"/>
          <a:stretch/>
        </p:blipFill>
        <p:spPr>
          <a:xfrm>
            <a:off x="-32544" y="0"/>
            <a:ext cx="9361040" cy="6911515"/>
          </a:xfrm>
          <a:prstGeom prst="rect">
            <a:avLst/>
          </a:prstGeom>
          <a:noFill/>
          <a:ln>
            <a:noFill/>
          </a:ln>
        </p:spPr>
      </p:pic>
      <p:sp>
        <p:nvSpPr>
          <p:cNvPr id="262" name="Google Shape;262;p21"/>
          <p:cNvSpPr/>
          <p:nvPr/>
        </p:nvSpPr>
        <p:spPr>
          <a:xfrm>
            <a:off x="971600" y="1351779"/>
            <a:ext cx="2952328"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6. Задоволеність</a:t>
            </a:r>
            <a:endParaRPr i="1" sz="2400">
              <a:solidFill>
                <a:schemeClr val="dk1"/>
              </a:solidFill>
              <a:latin typeface="Arial"/>
              <a:ea typeface="Arial"/>
              <a:cs typeface="Arial"/>
              <a:sym typeface="Arial"/>
            </a:endParaRPr>
          </a:p>
        </p:txBody>
      </p:sp>
      <p:sp>
        <p:nvSpPr>
          <p:cNvPr id="263" name="Google Shape;263;p21"/>
          <p:cNvSpPr/>
          <p:nvPr/>
        </p:nvSpPr>
        <p:spPr>
          <a:xfrm>
            <a:off x="395536" y="2132856"/>
            <a:ext cx="4356484" cy="4247317"/>
          </a:xfrm>
          <a:prstGeom prst="rect">
            <a:avLst/>
          </a:prstGeom>
          <a:solidFill>
            <a:srgbClr val="DAEEF3"/>
          </a:solidFill>
          <a:ln cap="flat" cmpd="sng" w="57150">
            <a:solidFill>
              <a:srgbClr val="B6DDE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Задоволеність</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lang="ru-RU" sz="1800">
                <a:solidFill>
                  <a:schemeClr val="dk1"/>
                </a:solidFill>
                <a:latin typeface="Arial"/>
                <a:ea typeface="Arial"/>
                <a:cs typeface="Arial"/>
                <a:sym typeface="Arial"/>
              </a:rPr>
              <a:t>Користувачі не вибирають оптимальний шлях у пошуках необхідної інформації. Їм не потрібно найкраще і надійне рішення, навпаки – часто вони готові задовольнитися швидким і не найкращим рішенням, яке буде «цілком прийнятним». Стосовно до веб, задоволеність описується саме цим випадком: користувач отримав «цілком прийнятне» рішення проблеми – навіть якщо альтернативні рішення повніше покривають його вимоги на тривалий термін.</a:t>
            </a:r>
            <a:endParaRPr/>
          </a:p>
        </p:txBody>
      </p:sp>
      <p:sp>
        <p:nvSpPr>
          <p:cNvPr id="264" name="Google Shape;264;p21"/>
          <p:cNvSpPr/>
          <p:nvPr/>
        </p:nvSpPr>
        <p:spPr>
          <a:xfrm>
            <a:off x="5338170" y="2132856"/>
            <a:ext cx="3635896" cy="4247317"/>
          </a:xfrm>
          <a:prstGeom prst="rect">
            <a:avLst/>
          </a:prstGeom>
          <a:solidFill>
            <a:srgbClr val="F6F686"/>
          </a:solidFill>
          <a:ln cap="flat" cmpd="sng" w="76200">
            <a:solidFill>
              <a:srgbClr val="F6F24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ru-RU" sz="1800">
                <a:solidFill>
                  <a:schemeClr val="dk1"/>
                </a:solidFill>
                <a:latin typeface="Arial"/>
                <a:ea typeface="Arial"/>
                <a:cs typeface="Arial"/>
                <a:sym typeface="Arial"/>
              </a:rPr>
              <a:t>Перевернута піраміда </a:t>
            </a:r>
            <a:r>
              <a:rPr lang="ru-RU" sz="1800">
                <a:solidFill>
                  <a:schemeClr val="dk1"/>
                </a:solidFill>
                <a:latin typeface="Arial"/>
                <a:ea typeface="Arial"/>
                <a:cs typeface="Arial"/>
                <a:sym typeface="Arial"/>
              </a:rPr>
              <a:t>– це стиль написання, при якому основна думка представлена на початку статті. Стаття починається з виведення, за яким слідують ключові моменти, а завершується найменш важливою інформацією. Користувачі хочуть одержувати інформацію якомога швидше, тому перевернута піраміда як не можна краще підходить для веб, такої ж думки дотримується і гуру юзабіліті Якоб Нільсен .</a:t>
            </a:r>
            <a:endParaRPr sz="1800">
              <a:solidFill>
                <a:schemeClr val="dk1"/>
              </a:solidFill>
              <a:latin typeface="Arial"/>
              <a:ea typeface="Arial"/>
              <a:cs typeface="Arial"/>
              <a:sym typeface="Arial"/>
            </a:endParaRPr>
          </a:p>
        </p:txBody>
      </p:sp>
      <p:sp>
        <p:nvSpPr>
          <p:cNvPr id="265" name="Google Shape;265;p21"/>
          <p:cNvSpPr/>
          <p:nvPr/>
        </p:nvSpPr>
        <p:spPr>
          <a:xfrm>
            <a:off x="5039544" y="1351777"/>
            <a:ext cx="3960440" cy="461665"/>
          </a:xfrm>
          <a:prstGeom prst="rect">
            <a:avLst/>
          </a:prstGeom>
          <a:solidFill>
            <a:schemeClr val="lt1"/>
          </a:solidFill>
          <a:ln cap="flat" cmpd="sng" w="9525">
            <a:solidFill>
              <a:srgbClr val="5F497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ru-RU" sz="2400">
                <a:solidFill>
                  <a:schemeClr val="dk1"/>
                </a:solidFill>
                <a:latin typeface="Arial"/>
                <a:ea typeface="Arial"/>
                <a:cs typeface="Arial"/>
                <a:sym typeface="Arial"/>
              </a:rPr>
              <a:t>7. Перевернута піраміда</a:t>
            </a:r>
            <a:endParaRPr i="1" sz="2400">
              <a:solidFill>
                <a:schemeClr val="dk1"/>
              </a:solidFill>
              <a:latin typeface="Arial"/>
              <a:ea typeface="Arial"/>
              <a:cs typeface="Arial"/>
              <a:sym typeface="Arial"/>
            </a:endParaRPr>
          </a:p>
        </p:txBody>
      </p:sp>
      <p:pic>
        <p:nvPicPr>
          <p:cNvPr id="266" name="Google Shape;266;p21">
            <a:hlinkClick action="ppaction://hlinksldjump" r:id="rId4"/>
          </p:cNvPr>
          <p:cNvPicPr preferRelativeResize="0"/>
          <p:nvPr/>
        </p:nvPicPr>
        <p:blipFill rotWithShape="1">
          <a:blip r:embed="rId5">
            <a:alphaModFix/>
          </a:blip>
          <a:srcRect b="0" l="0" r="0" t="0"/>
          <a:stretch/>
        </p:blipFill>
        <p:spPr>
          <a:xfrm>
            <a:off x="4047963" y="6041355"/>
            <a:ext cx="1408113" cy="854075"/>
          </a:xfrm>
          <a:prstGeom prst="rect">
            <a:avLst/>
          </a:prstGeom>
          <a:noFill/>
          <a:ln>
            <a:noFill/>
          </a:ln>
        </p:spPr>
      </p:pic>
      <p:pic>
        <p:nvPicPr>
          <p:cNvPr id="267" name="Google Shape;267;p21"/>
          <p:cNvPicPr preferRelativeResize="0"/>
          <p:nvPr/>
        </p:nvPicPr>
        <p:blipFill rotWithShape="1">
          <a:blip r:embed="rId6">
            <a:alphaModFix/>
          </a:blip>
          <a:srcRect b="0" l="0" r="0" t="0"/>
          <a:stretch/>
        </p:blipFill>
        <p:spPr>
          <a:xfrm>
            <a:off x="703831" y="63924"/>
            <a:ext cx="7888287" cy="128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